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65" r:id="rId4"/>
    <p:sldId id="267" r:id="rId5"/>
    <p:sldId id="268" r:id="rId6"/>
    <p:sldId id="266" r:id="rId7"/>
    <p:sldId id="269" r:id="rId8"/>
    <p:sldId id="272" r:id="rId9"/>
    <p:sldId id="292" r:id="rId10"/>
    <p:sldId id="271" r:id="rId11"/>
    <p:sldId id="274" r:id="rId12"/>
    <p:sldId id="280" r:id="rId13"/>
    <p:sldId id="281" r:id="rId14"/>
    <p:sldId id="293" r:id="rId15"/>
    <p:sldId id="277" r:id="rId16"/>
    <p:sldId id="276" r:id="rId17"/>
    <p:sldId id="287" r:id="rId18"/>
    <p:sldId id="288" r:id="rId19"/>
    <p:sldId id="289" r:id="rId20"/>
    <p:sldId id="290" r:id="rId21"/>
    <p:sldId id="291" r:id="rId22"/>
    <p:sldId id="307" r:id="rId23"/>
    <p:sldId id="305" r:id="rId24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-810" y="-108"/>
      </p:cViewPr>
      <p:guideLst>
        <p:guide orient="horz" pos="20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30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F220-77BD-4961-97F7-780ED293CC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A4E2-3A4C-4B1D-B8B4-271932E92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F220-77BD-4961-97F7-780ED293CC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A4E2-3A4C-4B1D-B8B4-271932E92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F220-77BD-4961-97F7-780ED293CC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A4E2-3A4C-4B1D-B8B4-271932E92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F220-77BD-4961-97F7-780ED293CC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A4E2-3A4C-4B1D-B8B4-271932E92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F220-77BD-4961-97F7-780ED293CC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A4E2-3A4C-4B1D-B8B4-271932E92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F220-77BD-4961-97F7-780ED293CC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A4E2-3A4C-4B1D-B8B4-271932E92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F220-77BD-4961-97F7-780ED293CC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A4E2-3A4C-4B1D-B8B4-271932E92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F220-77BD-4961-97F7-780ED293CC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A4E2-3A4C-4B1D-B8B4-271932E92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F220-77BD-4961-97F7-780ED293CC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A4E2-3A4C-4B1D-B8B4-271932E92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F220-77BD-4961-97F7-780ED293CC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A4E2-3A4C-4B1D-B8B4-271932E92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F220-77BD-4961-97F7-780ED293CC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A4E2-3A4C-4B1D-B8B4-271932E92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F220-77BD-4961-97F7-780ED293CC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0A4E2-3A4C-4B1D-B8B4-271932E92CC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0" y="0"/>
            <a:ext cx="9158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971333" y="692696"/>
            <a:ext cx="4572000" cy="9836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年下学期</a:t>
            </a:r>
            <a:br>
              <a:rPr lang="en-US" altLang="zh-CN" dirty="0" smtClean="0"/>
            </a:br>
            <a:r>
              <a:rPr lang="en-US" altLang="zh-CN" dirty="0" smtClean="0"/>
              <a:t>           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2024</a:t>
            </a:r>
            <a:r>
              <a:rPr lang="zh-CN" altLang="en-US" dirty="0" smtClean="0"/>
              <a:t>年</a:t>
            </a:r>
            <a:r>
              <a:rPr lang="en-US" altLang="zh-CN" dirty="0" smtClean="0"/>
              <a:t>8</a:t>
            </a:r>
            <a:r>
              <a:rPr lang="zh-CN" altLang="en-US" dirty="0" smtClean="0"/>
              <a:t>月底</a:t>
            </a:r>
            <a:r>
              <a:rPr lang="en-US" altLang="zh-CN" dirty="0" smtClean="0"/>
              <a:t>-2025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月底）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403648" y="1677976"/>
            <a:ext cx="6336704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latin typeface="+mj-ea"/>
                <a:ea typeface="+mj-ea"/>
              </a:rPr>
              <a:t>义乌市中小学校食堂</a:t>
            </a:r>
            <a:br>
              <a:rPr lang="en-US" altLang="zh-CN" sz="4800" dirty="0" smtClean="0">
                <a:latin typeface="+mj-ea"/>
                <a:ea typeface="+mj-ea"/>
              </a:rPr>
            </a:br>
            <a:endParaRPr lang="zh-CN" altLang="en-US" sz="4800" dirty="0"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11630" y="2708910"/>
            <a:ext cx="6283960" cy="270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大米、食用油、牛奶</a:t>
            </a:r>
            <a:endParaRPr lang="en-US" altLang="zh-CN" sz="4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3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竞价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细则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2024.08.12  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  <a:latin typeface="+mn-ea"/>
              </a:rPr>
              <a:t>          </a:t>
            </a:r>
            <a:endParaRPr lang="zh-CN" altLang="en-US" sz="2000" b="1" dirty="0">
              <a:solidFill>
                <a:srgbClr val="00B05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267585" y="260350"/>
            <a:ext cx="50469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食用油招标价格管控依据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1052195"/>
            <a:ext cx="9086850" cy="56864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435735" y="908685"/>
            <a:ext cx="67068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一、供应商资格</a:t>
            </a:r>
            <a:r>
              <a:rPr lang="en-US" altLang="zh-CN"/>
              <a:t>     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浙江省内</a:t>
            </a:r>
            <a:r>
              <a:rPr lang="zh-CN" altLang="en-US"/>
              <a:t>优质油脂厂家的</a:t>
            </a:r>
            <a:r>
              <a:rPr lang="en-US" altLang="zh-CN"/>
              <a:t>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一、二级代理商，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一个一级代理商，最多只能授权2个二级代理商。</a:t>
            </a:r>
            <a:endParaRPr lang="zh-CN" altLang="en-US" b="1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600">
                <a:solidFill>
                  <a:schemeClr val="tx1"/>
                </a:solidFill>
                <a:latin typeface="+mn-ea"/>
              </a:rPr>
              <a:t>报名</a:t>
            </a:r>
            <a:r>
              <a:rPr lang="zh-CN" altLang="en-US" sz="1600">
                <a:solidFill>
                  <a:schemeClr val="tx1"/>
                </a:solidFill>
                <a:latin typeface="+mn-ea"/>
              </a:rPr>
              <a:t>指标：上年纳税、社保人数、货运车辆、仓储条件；配送团队。</a:t>
            </a:r>
            <a:endParaRPr lang="zh-CN" altLang="en-US" sz="16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6430" y="1917065"/>
            <a:ext cx="825246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二、供应商质量服务承诺</a:t>
            </a:r>
            <a:r>
              <a:rPr lang="en-US" altLang="zh-CN"/>
              <a:t>       </a:t>
            </a:r>
            <a:endParaRPr lang="en-US" altLang="zh-CN"/>
          </a:p>
          <a:p>
            <a:r>
              <a:rPr lang="en-US" altLang="zh-CN"/>
              <a:t>     </a:t>
            </a:r>
            <a:endParaRPr lang="en-US" altLang="zh-CN"/>
          </a:p>
          <a:p>
            <a:r>
              <a:rPr lang="en-US" altLang="zh-CN"/>
              <a:t> 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、质量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en-US" altLang="zh-CN">
                <a:solidFill>
                  <a:srgbClr val="FF0000"/>
                </a:solidFill>
                <a:latin typeface="+mn-ea"/>
                <a:cs typeface="+mn-ea"/>
              </a:rPr>
              <a:t>    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、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不能以次充好，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按照平台备案的油品送货，如违反，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          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罚款壹万元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，黑名单，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永远取消平台配送资格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。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        2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、发现严重危害师生健康的行为者，根据相关法律，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           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追究相应的刑事、民事责任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。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        3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、提供的</a:t>
            </a:r>
            <a:r>
              <a:rPr lang="zh-CN" altLang="en-US">
                <a:latin typeface="+mn-ea"/>
                <a:cs typeface="+mn-ea"/>
                <a:sym typeface="+mn-ea"/>
              </a:rPr>
              <a:t>厂家开给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一级代理商的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发票价格真实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有效，不真实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           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第一次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罚款伍仟元，</a:t>
            </a:r>
            <a:r>
              <a:rPr lang="zh-CN" altLang="en-US">
                <a:latin typeface="+mn-ea"/>
                <a:cs typeface="+mn-ea"/>
                <a:sym typeface="+mn-ea"/>
              </a:rPr>
              <a:t>第二次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罚款壹万元，入黑名单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。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B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、服务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en-US" altLang="zh-CN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进校</a:t>
            </a:r>
            <a:r>
              <a:rPr lang="zh-CN" altLang="en-US">
                <a:latin typeface="+mn-ea"/>
                <a:cs typeface="+mn-ea"/>
                <a:sym typeface="+mn-ea"/>
              </a:rPr>
              <a:t>车辆司机及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服务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人员培训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，进校车辆司机强调如下：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         1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、不超重、超载；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</a:t>
            </a:r>
            <a:endParaRPr lang="en-US" altLang="zh-CN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          2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、校园内禁鸣喇叭；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         3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、车速不超过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5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公里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/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小时，学生下课期间停车等待。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         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 b="1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 b="1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lang="zh-CN" altLang="en-US" b="1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            </a:t>
            </a:r>
            <a:endParaRPr lang="en-US" altLang="zh-CN">
              <a:solidFill>
                <a:schemeClr val="tx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20215" y="662940"/>
            <a:ext cx="5852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、唯一</a:t>
            </a:r>
            <a:r>
              <a:rPr lang="en-US" altLang="zh-CN"/>
              <a:t>      </a:t>
            </a:r>
            <a:r>
              <a:t>提供本公司</a:t>
            </a:r>
            <a:r>
              <a:rPr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最具优势的一款</a:t>
            </a:r>
            <a:r>
              <a:rPr 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食用油</a:t>
            </a:r>
            <a:r>
              <a:t>进行</a:t>
            </a:r>
            <a:r>
              <a:rPr lang="zh-CN"/>
              <a:t>竞价</a:t>
            </a:r>
            <a:r>
              <a:t>，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82320" y="1124585"/>
            <a:ext cx="8032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、不得转包</a:t>
            </a:r>
            <a:r>
              <a:rPr lang="en-US" altLang="zh-CN"/>
              <a:t>     </a:t>
            </a:r>
            <a:r>
              <a:t>中标后，不得委托他人进行配送，如若发现，平台将</a:t>
            </a:r>
            <a:r>
              <a:rPr lang="zh-CN"/>
              <a:t>对双方各</a:t>
            </a:r>
            <a:endParaRPr lang="zh-CN"/>
          </a:p>
          <a:p>
            <a:r>
              <a:t> </a:t>
            </a:r>
            <a:r>
              <a:rPr lang="en-US"/>
              <a:t>                          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罚款伍仟元，</a:t>
            </a:r>
            <a:r>
              <a:rPr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取消中标者中标资格与实际配送者的配送资格</a:t>
            </a:r>
            <a:r>
              <a:rPr>
                <a:sym typeface="+mn-ea"/>
              </a:rPr>
              <a:t>。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489585" y="1953260"/>
            <a:ext cx="8494395" cy="27990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三、招标方案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en-US" altLang="zh-CN"/>
              <a:t>     1</a:t>
            </a:r>
            <a:r>
              <a:rPr lang="zh-CN" altLang="en-US"/>
              <a:t>、</a:t>
            </a:r>
            <a:r>
              <a:rPr lang="en-US" altLang="zh-CN"/>
              <a:t> </a:t>
            </a:r>
            <a:r>
              <a:rPr lang="zh-CN" altLang="en-US"/>
              <a:t>限高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出厂价加价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6%</a:t>
            </a:r>
            <a:r>
              <a:rPr lang="en-US" altLang="zh-CN"/>
              <a:t>（备注（出价价+6%）后的价格不得高于</a:t>
            </a:r>
            <a:endParaRPr lang="en-US" altLang="zh-CN"/>
          </a:p>
          <a:p>
            <a:r>
              <a:rPr lang="en-US" altLang="zh-CN"/>
              <a:t>                                   周边教育局）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限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低3%</a:t>
            </a:r>
            <a:r>
              <a:rPr lang="zh-CN" altLang="en-US"/>
              <a:t>；报价请保留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小数点后四位</a:t>
            </a:r>
            <a:r>
              <a:rPr lang="zh-CN" altLang="en-US"/>
              <a:t>。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                 2</a:t>
            </a:r>
            <a:r>
              <a:rPr lang="zh-CN" altLang="en-US"/>
              <a:t>、</a:t>
            </a:r>
            <a:r>
              <a:rPr lang="en-US" altLang="zh-CN"/>
              <a:t> </a:t>
            </a:r>
            <a:r>
              <a:rPr lang="zh-CN" altLang="en-US"/>
              <a:t>每个供应商都有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次招标机会</a:t>
            </a:r>
            <a:r>
              <a:rPr lang="zh-CN"/>
              <a:t>，</a:t>
            </a:r>
            <a:r>
              <a:rPr 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最多中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个标</a:t>
            </a:r>
            <a:r>
              <a:rPr lang="zh-CN" altLang="en-US"/>
              <a:t>。</a:t>
            </a:r>
            <a:endParaRPr lang="en-US" altLang="zh-CN"/>
          </a:p>
          <a:p>
            <a:r>
              <a:rPr lang="en-US" altLang="zh-CN"/>
              <a:t>                                 3</a:t>
            </a:r>
            <a:r>
              <a:rPr lang="zh-CN" altLang="en-US"/>
              <a:t>、招标细则：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                  </a:t>
            </a: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）标段选择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不少于4个品牌</a:t>
            </a:r>
            <a:r>
              <a:rPr lang="zh-CN" altLang="en-US"/>
              <a:t>进行指定竞价</a:t>
            </a:r>
            <a:endParaRPr lang="zh-CN" altLang="en-US"/>
          </a:p>
          <a:p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（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）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二次平均法</a:t>
            </a:r>
            <a:r>
              <a:rPr lang="zh-CN" altLang="en-US"/>
              <a:t>，报名</a:t>
            </a:r>
            <a:r>
              <a:rPr lang="en-US" altLang="zh-CN"/>
              <a:t>49</a:t>
            </a:r>
            <a:r>
              <a:rPr lang="zh-CN" altLang="en-US"/>
              <a:t>个，淘汰</a:t>
            </a:r>
            <a:r>
              <a:rPr lang="en-US" altLang="zh-CN"/>
              <a:t>90%</a:t>
            </a:r>
            <a:r>
              <a:rPr lang="zh-CN" altLang="en-US"/>
              <a:t>，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留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zh-CN" altLang="en-US"/>
              <a:t>报价</a:t>
            </a:r>
            <a:r>
              <a:rPr lang="zh-CN" altLang="en-US"/>
              <a:t>预选</a:t>
            </a:r>
            <a:endParaRPr lang="zh-CN" altLang="en-US"/>
          </a:p>
          <a:p>
            <a:r>
              <a:rPr lang="en-US" altLang="zh-CN"/>
              <a:t>                              </a:t>
            </a:r>
            <a:r>
              <a:rPr lang="en-US" altLang="zh-CN">
                <a:sym typeface="+mn-ea"/>
              </a:rPr>
              <a:t>   4</a:t>
            </a:r>
            <a:r>
              <a:rPr lang="zh-CN" altLang="en-US">
                <a:sym typeface="+mn-ea"/>
              </a:rPr>
              <a:t>、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标段确定</a:t>
            </a:r>
            <a:r>
              <a:rPr lang="en-US" altLang="zh-CN">
                <a:sym typeface="+mn-ea"/>
              </a:rPr>
              <a:t>    </a:t>
            </a:r>
            <a:r>
              <a:rPr lang="zh-CN" altLang="en-US">
                <a:sym typeface="+mn-ea"/>
              </a:rPr>
              <a:t>各标段根据平台提供的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个报价及各报价所对应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                                       </a:t>
            </a:r>
            <a:r>
              <a:rPr lang="zh-CN" altLang="en-US">
                <a:sym typeface="+mn-ea"/>
              </a:rPr>
              <a:t>的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酸价值</a:t>
            </a:r>
            <a:r>
              <a:rPr lang="zh-CN" altLang="en-US">
                <a:sym typeface="+mn-ea"/>
              </a:rPr>
              <a:t>，不显示品牌，确定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中标、备标各一名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四、招标流程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第一批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11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个标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5" y="5085080"/>
            <a:ext cx="7143750" cy="7620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720215" y="4653280"/>
            <a:ext cx="13258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2024.08.19</a:t>
            </a:r>
            <a:endParaRPr lang="en-US" altLang="zh-CN" sz="1400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2983230" y="4653280"/>
            <a:ext cx="14744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2024.08.20</a:t>
            </a:r>
            <a:r>
              <a:rPr lang="zh-CN" altLang="en-US" sz="1400"/>
              <a:t>完成</a:t>
            </a:r>
            <a:endParaRPr lang="zh-CN" altLang="en-US" sz="1400"/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4544060" y="4653280"/>
            <a:ext cx="16833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2024.08.21-22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6515735" y="4653280"/>
            <a:ext cx="2235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08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.23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标段选标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400050" y="4987290"/>
            <a:ext cx="15970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第二批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个标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1691640" y="4980940"/>
            <a:ext cx="13258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2024.08.22</a:t>
            </a:r>
            <a:endParaRPr lang="en-US" altLang="zh-CN" sz="1400"/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3059430" y="4963795"/>
            <a:ext cx="14744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2024.08.23</a:t>
            </a:r>
            <a:r>
              <a:rPr lang="zh-CN" altLang="en-US" sz="1400"/>
              <a:t>完成</a:t>
            </a:r>
            <a:endParaRPr lang="zh-CN" altLang="en-US" sz="1400"/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643755" y="4972050"/>
            <a:ext cx="15716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2024.08.24-25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6324600" y="4980940"/>
            <a:ext cx="27546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8.26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选标及公告，食用油结束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99640" y="4293235"/>
            <a:ext cx="51581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chemeClr val="accent6">
                    <a:lumMod val="75000"/>
                  </a:schemeClr>
                </a:solidFill>
              </a:rPr>
              <a:t>说明：标段确定品牌后发布公告，选中品牌的供应商方可报价</a:t>
            </a:r>
            <a:endParaRPr lang="zh-CN" altLang="en-US" sz="14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79705" y="332105"/>
            <a:ext cx="8819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2024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年下学期参与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食用油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竞价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供应商及品牌品项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公示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1123950"/>
            <a:ext cx="4066540" cy="54749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970" y="1332865"/>
            <a:ext cx="4781550" cy="52749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830" y="1844675"/>
            <a:ext cx="4762500" cy="4495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36010" y="404495"/>
            <a:ext cx="26257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牛</a:t>
            </a:r>
            <a:r>
              <a:rPr lang="en-US" altLang="zh-CN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奶</a:t>
            </a:r>
            <a:endParaRPr lang="zh-CN" altLang="en-US" sz="4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43530" y="1355090"/>
            <a:ext cx="38728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剩余保质期不得少于原有保质期的1/4（即</a:t>
            </a:r>
            <a:r>
              <a:rPr lang="en-US" altLang="zh-CN" sz="1400"/>
              <a:t>45</a:t>
            </a:r>
            <a:r>
              <a:rPr lang="zh-CN" altLang="en-US" sz="1400"/>
              <a:t>天）</a:t>
            </a:r>
            <a:endParaRPr lang="zh-CN" altLang="en-US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002280" y="332740"/>
            <a:ext cx="3154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125ml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学生奶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9160" y="1080770"/>
            <a:ext cx="7989570" cy="431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一、供应商资格</a:t>
            </a:r>
            <a:r>
              <a:rPr lang="en-US" altLang="zh-CN">
                <a:sym typeface="+mn-ea"/>
              </a:rPr>
              <a:t>     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浙江省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</a:t>
            </a:r>
            <a:r>
              <a:rPr lang="zh-CN" altLang="en-US">
                <a:sym typeface="+mn-ea"/>
              </a:rPr>
              <a:t>有学生奶证书的</a:t>
            </a:r>
            <a:r>
              <a:rPr lang="en-US" altLang="zh-CN">
                <a:sym typeface="+mn-ea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一级代理商。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en-US" altLang="zh-CN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>
                <a:latin typeface="+mn-ea"/>
                <a:sym typeface="+mn-ea"/>
              </a:rPr>
              <a:t>报名</a:t>
            </a:r>
            <a:r>
              <a:rPr lang="zh-CN" altLang="en-US">
                <a:latin typeface="+mn-ea"/>
                <a:sym typeface="+mn-ea"/>
              </a:rPr>
              <a:t>指标：上年纳税、社保人数、货运车辆、仓储条件；配送团队。</a:t>
            </a:r>
            <a:endParaRPr lang="zh-CN" altLang="en-US">
              <a:latin typeface="+mn-ea"/>
              <a:sym typeface="+mn-ea"/>
            </a:endParaRP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二、供应商质量服务承诺</a:t>
            </a:r>
            <a:r>
              <a:rPr lang="en-US" altLang="zh-CN">
                <a:sym typeface="+mn-ea"/>
              </a:rPr>
              <a:t>       </a:t>
            </a:r>
            <a:endParaRPr lang="en-US" altLang="zh-CN"/>
          </a:p>
          <a:p>
            <a:r>
              <a:rPr lang="en-US" altLang="zh-CN">
                <a:sym typeface="+mn-ea"/>
              </a:rPr>
              <a:t> 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、质量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>
                <a:latin typeface="+mn-ea"/>
                <a:cs typeface="+mn-ea"/>
                <a:sym typeface="+mn-ea"/>
              </a:rPr>
              <a:t> </a:t>
            </a:r>
            <a:r>
              <a:rPr lang="en-US" altLang="zh-CN">
                <a:latin typeface="+mn-ea"/>
                <a:cs typeface="+mn-ea"/>
                <a:sym typeface="+mn-ea"/>
              </a:rPr>
              <a:t>    </a:t>
            </a:r>
            <a:r>
              <a:rPr lang="zh-CN" altLang="en-US">
                <a:latin typeface="+mn-ea"/>
                <a:cs typeface="+mn-ea"/>
                <a:sym typeface="+mn-ea"/>
              </a:rPr>
              <a:t>学生奶证书</a:t>
            </a:r>
            <a:r>
              <a:rPr lang="en-US" altLang="zh-CN">
                <a:latin typeface="+mn-ea"/>
                <a:cs typeface="+mn-ea"/>
                <a:sym typeface="+mn-ea"/>
              </a:rPr>
              <a:t> </a:t>
            </a:r>
            <a:endParaRPr lang="en-US" altLang="zh-CN">
              <a:latin typeface="+mn-ea"/>
              <a:cs typeface="+mn-ea"/>
              <a:sym typeface="+mn-ea"/>
            </a:endParaRPr>
          </a:p>
          <a:p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B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、服务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en-US" altLang="zh-CN" b="1">
                <a:latin typeface="+mn-ea"/>
                <a:cs typeface="+mn-ea"/>
                <a:sym typeface="+mn-ea"/>
              </a:rPr>
              <a:t>  </a:t>
            </a:r>
            <a:r>
              <a:rPr lang="en-US" altLang="zh-CN">
                <a:latin typeface="+mn-ea"/>
                <a:cs typeface="+mn-ea"/>
                <a:sym typeface="+mn-ea"/>
              </a:rPr>
              <a:t>  </a:t>
            </a:r>
            <a:r>
              <a:rPr lang="zh-CN" altLang="en-US">
                <a:latin typeface="+mn-ea"/>
                <a:cs typeface="+mn-ea"/>
                <a:sym typeface="+mn-ea"/>
              </a:rPr>
              <a:t>进校</a:t>
            </a:r>
            <a:r>
              <a:rPr lang="zh-CN" altLang="en-US">
                <a:latin typeface="+mn-ea"/>
                <a:cs typeface="+mn-ea"/>
                <a:sym typeface="+mn-ea"/>
              </a:rPr>
              <a:t>车辆司机及</a:t>
            </a:r>
            <a:r>
              <a:rPr lang="zh-CN" altLang="en-US">
                <a:latin typeface="+mn-ea"/>
                <a:cs typeface="+mn-ea"/>
                <a:sym typeface="+mn-ea"/>
              </a:rPr>
              <a:t>服务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人员培训</a:t>
            </a:r>
            <a:r>
              <a:rPr lang="zh-CN" altLang="en-US">
                <a:latin typeface="+mn-ea"/>
                <a:cs typeface="+mn-ea"/>
                <a:sym typeface="+mn-ea"/>
              </a:rPr>
              <a:t>，进校车辆司机强调如下：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latin typeface="+mn-ea"/>
                <a:cs typeface="+mn-ea"/>
                <a:sym typeface="+mn-ea"/>
              </a:rPr>
              <a:t> </a:t>
            </a:r>
            <a:r>
              <a:rPr lang="en-US" altLang="zh-CN">
                <a:latin typeface="+mn-ea"/>
                <a:cs typeface="+mn-ea"/>
                <a:sym typeface="+mn-ea"/>
              </a:rPr>
              <a:t>               1</a:t>
            </a:r>
            <a:r>
              <a:rPr lang="zh-CN" altLang="en-US">
                <a:latin typeface="+mn-ea"/>
                <a:cs typeface="+mn-ea"/>
                <a:sym typeface="+mn-ea"/>
              </a:rPr>
              <a:t>、不超重、超载；</a:t>
            </a:r>
            <a:r>
              <a:rPr lang="en-US" altLang="zh-CN">
                <a:latin typeface="+mn-ea"/>
                <a:cs typeface="+mn-ea"/>
                <a:sym typeface="+mn-ea"/>
              </a:rPr>
              <a:t>      </a:t>
            </a:r>
            <a:endParaRPr lang="en-US" altLang="zh-CN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en-US" altLang="zh-CN">
                <a:latin typeface="+mn-ea"/>
                <a:cs typeface="+mn-ea"/>
                <a:sym typeface="+mn-ea"/>
              </a:rPr>
              <a:t>                2</a:t>
            </a:r>
            <a:r>
              <a:rPr lang="zh-CN" altLang="en-US">
                <a:latin typeface="+mn-ea"/>
                <a:cs typeface="+mn-ea"/>
                <a:sym typeface="+mn-ea"/>
              </a:rPr>
              <a:t>、校园内禁鸣喇叭；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latin typeface="+mn-ea"/>
                <a:cs typeface="+mn-ea"/>
                <a:sym typeface="+mn-ea"/>
              </a:rPr>
              <a:t> </a:t>
            </a:r>
            <a:r>
              <a:rPr lang="en-US" altLang="zh-CN">
                <a:latin typeface="+mn-ea"/>
                <a:cs typeface="+mn-ea"/>
                <a:sym typeface="+mn-ea"/>
              </a:rPr>
              <a:t>               3</a:t>
            </a:r>
            <a:r>
              <a:rPr lang="zh-CN" altLang="en-US">
                <a:latin typeface="+mn-ea"/>
                <a:cs typeface="+mn-ea"/>
                <a:sym typeface="+mn-ea"/>
              </a:rPr>
              <a:t>、车速不超过</a:t>
            </a:r>
            <a:r>
              <a:rPr lang="en-US" altLang="zh-CN">
                <a:latin typeface="+mn-ea"/>
                <a:cs typeface="+mn-ea"/>
                <a:sym typeface="+mn-ea"/>
              </a:rPr>
              <a:t>5</a:t>
            </a:r>
            <a:r>
              <a:rPr lang="zh-CN" altLang="en-US">
                <a:latin typeface="+mn-ea"/>
                <a:cs typeface="+mn-ea"/>
                <a:sym typeface="+mn-ea"/>
              </a:rPr>
              <a:t>公里</a:t>
            </a:r>
            <a:r>
              <a:rPr lang="en-US" altLang="zh-CN">
                <a:latin typeface="+mn-ea"/>
                <a:cs typeface="+mn-ea"/>
                <a:sym typeface="+mn-ea"/>
              </a:rPr>
              <a:t>/</a:t>
            </a:r>
            <a:r>
              <a:rPr lang="zh-CN" altLang="en-US">
                <a:latin typeface="+mn-ea"/>
                <a:cs typeface="+mn-ea"/>
                <a:sym typeface="+mn-ea"/>
              </a:rPr>
              <a:t>小时，学生下课期间停车等待。</a:t>
            </a:r>
            <a:endParaRPr lang="zh-CN" altLang="en-US">
              <a:latin typeface="+mn-ea"/>
              <a:cs typeface="+mn-ea"/>
              <a:sym typeface="+mn-ea"/>
            </a:endParaRPr>
          </a:p>
          <a:p>
            <a:endParaRPr lang="zh-CN" altLang="en-US"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C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、不得转包</a:t>
            </a:r>
            <a:r>
              <a:rPr lang="en-US" altLang="zh-CN">
                <a:sym typeface="+mn-ea"/>
              </a:rPr>
              <a:t>     </a:t>
            </a:r>
            <a:r>
              <a:rPr>
                <a:sym typeface="+mn-ea"/>
              </a:rPr>
              <a:t>中标后，不得委托他人进行配送，如若发现，平台将</a:t>
            </a:r>
            <a:r>
              <a:rPr lang="zh-CN">
                <a:sym typeface="+mn-ea"/>
              </a:rPr>
              <a:t>对双方各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 </a:t>
            </a:r>
            <a:r>
              <a:rPr lang="en-US">
                <a:sym typeface="+mn-ea"/>
              </a:rPr>
              <a:t>                           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罚款伍仟元，</a:t>
            </a:r>
            <a:r>
              <a:rPr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取消中标者中标资格与实际配送者的配送资格</a:t>
            </a:r>
            <a:r>
              <a:rPr>
                <a:sym typeface="+mn-ea"/>
              </a:rPr>
              <a:t>。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 </a:t>
            </a:r>
            <a:endParaRPr>
              <a:sym typeface="+mn-ea"/>
            </a:endParaRPr>
          </a:p>
          <a:p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、标段重新划定后，基本上均匀，按照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21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个标进行竞价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en-US" altLang="zh-CN" sz="1200"/>
          </a:p>
          <a:p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endParaRPr lang="zh-CN" altLang="en-US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683260" y="476885"/>
            <a:ext cx="8372475" cy="4061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三、招标方案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              1</a:t>
            </a:r>
            <a:r>
              <a:rPr lang="zh-CN" altLang="en-US"/>
              <a:t>、</a:t>
            </a:r>
            <a:r>
              <a:rPr lang="en-US" altLang="zh-CN"/>
              <a:t> </a:t>
            </a:r>
            <a:r>
              <a:t>125ml学生奶价格限价最高1.</a:t>
            </a:r>
            <a:r>
              <a:rPr lang="en-US"/>
              <a:t>4</a:t>
            </a:r>
            <a:r>
              <a:t>元/瓶，最低1.3</a:t>
            </a:r>
            <a:r>
              <a:rPr lang="en-US"/>
              <a:t>5</a:t>
            </a:r>
            <a:r>
              <a:t>元/瓶</a:t>
            </a:r>
            <a:r>
              <a:rPr lang="zh-CN" altLang="en-US"/>
              <a:t>；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     </a:t>
            </a:r>
            <a:r>
              <a:rPr lang="zh-CN" altLang="en-US"/>
              <a:t>报价请保留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小数点后四位</a:t>
            </a:r>
            <a:r>
              <a:rPr lang="zh-CN" altLang="en-US"/>
              <a:t>。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2</a:t>
            </a:r>
            <a:r>
              <a:rPr lang="zh-CN" altLang="en-US"/>
              <a:t>、</a:t>
            </a:r>
            <a:r>
              <a:rPr lang="en-US" altLang="zh-CN"/>
              <a:t> </a:t>
            </a:r>
            <a:r>
              <a:rPr lang="zh-CN" altLang="en-US"/>
              <a:t>每个供应商都有</a:t>
            </a:r>
            <a:r>
              <a:rPr lang="en-US" altLang="zh-CN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</a:t>
            </a:r>
            <a:r>
              <a:rPr lang="zh-CN" altLang="en-US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en-US" altLang="zh-CN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招标机会</a:t>
            </a:r>
            <a:r>
              <a:rPr lang="zh-CN"/>
              <a:t>，</a:t>
            </a:r>
            <a:r>
              <a:rPr 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最多中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个标</a:t>
            </a:r>
            <a:r>
              <a:rPr lang="zh-CN" altLang="en-US"/>
              <a:t>。</a:t>
            </a:r>
            <a:endParaRPr lang="en-US" altLang="zh-CN"/>
          </a:p>
          <a:p>
            <a:r>
              <a:rPr lang="en-US" altLang="zh-CN"/>
              <a:t>              3</a:t>
            </a:r>
            <a:r>
              <a:rPr lang="zh-CN" altLang="en-US"/>
              <a:t>、招标细则：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</a:t>
            </a: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）标段选择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不少于4个品牌</a:t>
            </a:r>
            <a:r>
              <a:rPr lang="zh-CN" altLang="en-US"/>
              <a:t>进行指定竞价</a:t>
            </a:r>
            <a:endParaRPr lang="zh-CN" altLang="en-US"/>
          </a:p>
          <a:p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（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）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二次平均法</a:t>
            </a:r>
            <a:r>
              <a:rPr lang="zh-CN" altLang="en-US"/>
              <a:t>，淘汰</a:t>
            </a:r>
            <a:r>
              <a:rPr lang="en-US" altLang="zh-CN"/>
              <a:t>90%</a:t>
            </a:r>
            <a:r>
              <a:rPr lang="zh-CN" altLang="en-US"/>
              <a:t>，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留不少于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zh-CN" altLang="en-US"/>
              <a:t>报价</a:t>
            </a:r>
            <a:r>
              <a:rPr lang="zh-CN" altLang="en-US"/>
              <a:t>预选</a:t>
            </a:r>
            <a:endParaRPr lang="zh-CN" altLang="en-US"/>
          </a:p>
          <a:p>
            <a:r>
              <a:rPr lang="en-US" altLang="zh-CN"/>
              <a:t>        </a:t>
            </a:r>
            <a:r>
              <a:rPr lang="en-US" altLang="zh-CN">
                <a:sym typeface="+mn-ea"/>
              </a:rPr>
              <a:t>      4</a:t>
            </a:r>
            <a:r>
              <a:rPr lang="zh-CN" altLang="en-US">
                <a:sym typeface="+mn-ea"/>
              </a:rPr>
              <a:t>、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标段确定</a:t>
            </a:r>
            <a:r>
              <a:rPr lang="en-US" altLang="zh-CN">
                <a:sym typeface="+mn-ea"/>
              </a:rPr>
              <a:t>    </a:t>
            </a:r>
            <a:r>
              <a:rPr lang="zh-CN" altLang="en-US">
                <a:sym typeface="+mn-ea"/>
              </a:rPr>
              <a:t>各标段根据平台提供的不少于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个报价及各报价所对应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                                       </a:t>
            </a:r>
            <a:r>
              <a:rPr lang="zh-CN" altLang="en-US">
                <a:sym typeface="+mn-ea"/>
              </a:rPr>
              <a:t>的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蛋白质含量</a:t>
            </a:r>
            <a:r>
              <a:rPr lang="zh-CN" altLang="en-US">
                <a:sym typeface="+mn-ea"/>
              </a:rPr>
              <a:t>，不显示品牌，确定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中标、备标各一名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四、招标流程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第一批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7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个标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95" y="4225290"/>
            <a:ext cx="7143750" cy="762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62735" y="4220845"/>
            <a:ext cx="14966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2024.08.19</a:t>
            </a:r>
            <a:endParaRPr lang="en-US" altLang="zh-CN" sz="1400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983230" y="4221480"/>
            <a:ext cx="14744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2024.08.20</a:t>
            </a:r>
            <a:r>
              <a:rPr lang="zh-CN" altLang="en-US" sz="1400"/>
              <a:t>完成</a:t>
            </a:r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4531995" y="4221480"/>
            <a:ext cx="16833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2024.08.21-22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56045" y="4221480"/>
            <a:ext cx="2235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08.23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标段选标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1505" y="4987290"/>
            <a:ext cx="1385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第二批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个标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1691640" y="4980940"/>
            <a:ext cx="13258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2024.08.22</a:t>
            </a:r>
            <a:endParaRPr lang="en-US" altLang="zh-CN" sz="1400"/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3059430" y="4963795"/>
            <a:ext cx="14744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2024.08.23</a:t>
            </a:r>
            <a:r>
              <a:rPr lang="zh-CN" altLang="en-US" sz="1400"/>
              <a:t>完成</a:t>
            </a:r>
            <a:endParaRPr lang="zh-CN" altLang="en-US" sz="1400"/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4643755" y="4972050"/>
            <a:ext cx="15716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2024.08.24-25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6443980" y="4980940"/>
            <a:ext cx="23704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8.26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选标及公告，招标结束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23440" y="3789045"/>
            <a:ext cx="51581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chemeClr val="accent6">
                    <a:lumMod val="75000"/>
                  </a:schemeClr>
                </a:solidFill>
              </a:rPr>
              <a:t>说明：标段确定品牌后发布公告，选中品牌的供应商方可报价</a:t>
            </a:r>
            <a:endParaRPr lang="zh-CN" altLang="en-US" sz="14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002280" y="332740"/>
            <a:ext cx="3154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200ml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学生奶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5625" y="1080770"/>
            <a:ext cx="860171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一、供应商资格</a:t>
            </a:r>
            <a:r>
              <a:rPr lang="en-US" altLang="zh-CN">
                <a:sym typeface="+mn-ea"/>
              </a:rPr>
              <a:t>     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浙江省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</a:t>
            </a:r>
            <a:r>
              <a:rPr lang="zh-CN" altLang="en-US">
                <a:sym typeface="+mn-ea"/>
              </a:rPr>
              <a:t>有学生奶证书的</a:t>
            </a:r>
            <a:r>
              <a:rPr lang="en-US" altLang="zh-CN">
                <a:sym typeface="+mn-ea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一级代理商。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en-US" altLang="zh-CN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>
                <a:latin typeface="+mn-ea"/>
                <a:sym typeface="+mn-ea"/>
              </a:rPr>
              <a:t>报名</a:t>
            </a:r>
            <a:r>
              <a:rPr lang="zh-CN" altLang="en-US">
                <a:latin typeface="+mn-ea"/>
                <a:sym typeface="+mn-ea"/>
              </a:rPr>
              <a:t>指标：上年纳税、社保人数、货运车辆、仓储条件；配送团队。</a:t>
            </a:r>
            <a:endParaRPr lang="zh-CN" altLang="en-US">
              <a:latin typeface="+mn-ea"/>
              <a:sym typeface="+mn-ea"/>
            </a:endParaRPr>
          </a:p>
          <a:p>
            <a:endParaRPr lang="zh-CN" altLang="en-US">
              <a:latin typeface="+mn-ea"/>
              <a:sym typeface="+mn-ea"/>
            </a:endParaRP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二、供应商质量服务承诺</a:t>
            </a:r>
            <a:r>
              <a:rPr lang="en-US" altLang="zh-CN">
                <a:sym typeface="+mn-ea"/>
              </a:rPr>
              <a:t>   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 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   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、质量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>
                <a:latin typeface="+mn-ea"/>
                <a:cs typeface="+mn-ea"/>
                <a:sym typeface="+mn-ea"/>
              </a:rPr>
              <a:t> </a:t>
            </a:r>
            <a:r>
              <a:rPr lang="en-US" altLang="zh-CN">
                <a:latin typeface="+mn-ea"/>
                <a:cs typeface="+mn-ea"/>
                <a:sym typeface="+mn-ea"/>
              </a:rPr>
              <a:t>    </a:t>
            </a:r>
            <a:r>
              <a:rPr lang="zh-CN" altLang="en-US">
                <a:latin typeface="+mn-ea"/>
                <a:cs typeface="+mn-ea"/>
                <a:sym typeface="+mn-ea"/>
              </a:rPr>
              <a:t>学生奶证书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B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、服务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en-US" altLang="zh-CN" b="1">
                <a:latin typeface="+mn-ea"/>
                <a:cs typeface="+mn-ea"/>
                <a:sym typeface="+mn-ea"/>
              </a:rPr>
              <a:t>  </a:t>
            </a:r>
            <a:r>
              <a:rPr lang="en-US" altLang="zh-CN">
                <a:latin typeface="+mn-ea"/>
                <a:cs typeface="+mn-ea"/>
                <a:sym typeface="+mn-ea"/>
              </a:rPr>
              <a:t>  </a:t>
            </a:r>
            <a:r>
              <a:rPr lang="zh-CN" altLang="en-US">
                <a:latin typeface="+mn-ea"/>
                <a:cs typeface="+mn-ea"/>
                <a:sym typeface="+mn-ea"/>
              </a:rPr>
              <a:t>进校</a:t>
            </a:r>
            <a:r>
              <a:rPr lang="zh-CN" altLang="en-US">
                <a:latin typeface="+mn-ea"/>
                <a:cs typeface="+mn-ea"/>
                <a:sym typeface="+mn-ea"/>
              </a:rPr>
              <a:t>车辆司机及</a:t>
            </a:r>
            <a:r>
              <a:rPr lang="zh-CN" altLang="en-US">
                <a:latin typeface="+mn-ea"/>
                <a:cs typeface="+mn-ea"/>
                <a:sym typeface="+mn-ea"/>
              </a:rPr>
              <a:t>服务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人员培训</a:t>
            </a:r>
            <a:r>
              <a:rPr lang="zh-CN" altLang="en-US">
                <a:latin typeface="+mn-ea"/>
                <a:cs typeface="+mn-ea"/>
                <a:sym typeface="+mn-ea"/>
              </a:rPr>
              <a:t>，进校车辆司机强调如下：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latin typeface="+mn-ea"/>
                <a:cs typeface="+mn-ea"/>
                <a:sym typeface="+mn-ea"/>
              </a:rPr>
              <a:t> </a:t>
            </a:r>
            <a:r>
              <a:rPr lang="en-US" altLang="zh-CN">
                <a:latin typeface="+mn-ea"/>
                <a:cs typeface="+mn-ea"/>
                <a:sym typeface="+mn-ea"/>
              </a:rPr>
              <a:t>               1</a:t>
            </a:r>
            <a:r>
              <a:rPr lang="zh-CN" altLang="en-US">
                <a:latin typeface="+mn-ea"/>
                <a:cs typeface="+mn-ea"/>
                <a:sym typeface="+mn-ea"/>
              </a:rPr>
              <a:t>、不超重、超载；</a:t>
            </a:r>
            <a:r>
              <a:rPr lang="en-US" altLang="zh-CN">
                <a:latin typeface="+mn-ea"/>
                <a:cs typeface="+mn-ea"/>
                <a:sym typeface="+mn-ea"/>
              </a:rPr>
              <a:t>      </a:t>
            </a:r>
            <a:endParaRPr lang="en-US" altLang="zh-CN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en-US" altLang="zh-CN">
                <a:latin typeface="+mn-ea"/>
                <a:cs typeface="+mn-ea"/>
                <a:sym typeface="+mn-ea"/>
              </a:rPr>
              <a:t>                2</a:t>
            </a:r>
            <a:r>
              <a:rPr lang="zh-CN" altLang="en-US">
                <a:latin typeface="+mn-ea"/>
                <a:cs typeface="+mn-ea"/>
                <a:sym typeface="+mn-ea"/>
              </a:rPr>
              <a:t>、校园内禁鸣喇叭；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latin typeface="+mn-ea"/>
                <a:cs typeface="+mn-ea"/>
                <a:sym typeface="+mn-ea"/>
              </a:rPr>
              <a:t> </a:t>
            </a:r>
            <a:r>
              <a:rPr lang="en-US" altLang="zh-CN">
                <a:latin typeface="+mn-ea"/>
                <a:cs typeface="+mn-ea"/>
                <a:sym typeface="+mn-ea"/>
              </a:rPr>
              <a:t>               3</a:t>
            </a:r>
            <a:r>
              <a:rPr lang="zh-CN" altLang="en-US">
                <a:latin typeface="+mn-ea"/>
                <a:cs typeface="+mn-ea"/>
                <a:sym typeface="+mn-ea"/>
              </a:rPr>
              <a:t>、车速不超过</a:t>
            </a:r>
            <a:r>
              <a:rPr lang="en-US" altLang="zh-CN">
                <a:latin typeface="+mn-ea"/>
                <a:cs typeface="+mn-ea"/>
                <a:sym typeface="+mn-ea"/>
              </a:rPr>
              <a:t>5</a:t>
            </a:r>
            <a:r>
              <a:rPr lang="zh-CN" altLang="en-US">
                <a:latin typeface="+mn-ea"/>
                <a:cs typeface="+mn-ea"/>
                <a:sym typeface="+mn-ea"/>
              </a:rPr>
              <a:t>公里</a:t>
            </a:r>
            <a:r>
              <a:rPr lang="en-US" altLang="zh-CN">
                <a:latin typeface="+mn-ea"/>
                <a:cs typeface="+mn-ea"/>
                <a:sym typeface="+mn-ea"/>
              </a:rPr>
              <a:t>/</a:t>
            </a:r>
            <a:r>
              <a:rPr lang="zh-CN" altLang="en-US">
                <a:latin typeface="+mn-ea"/>
                <a:cs typeface="+mn-ea"/>
                <a:sym typeface="+mn-ea"/>
              </a:rPr>
              <a:t>小时，学生下课期间停车等待。</a:t>
            </a:r>
            <a:endParaRPr lang="zh-CN" altLang="en-US"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C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、不得转包</a:t>
            </a:r>
            <a:r>
              <a:rPr lang="en-US" altLang="zh-CN">
                <a:sym typeface="+mn-ea"/>
              </a:rPr>
              <a:t>     </a:t>
            </a:r>
            <a:r>
              <a:rPr>
                <a:sym typeface="+mn-ea"/>
              </a:rPr>
              <a:t>中标后，不得委托他人进行配送，如若发现，平台将</a:t>
            </a:r>
            <a:r>
              <a:rPr lang="zh-CN">
                <a:sym typeface="+mn-ea"/>
              </a:rPr>
              <a:t>对双方各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 </a:t>
            </a:r>
            <a:r>
              <a:rPr lang="en-US">
                <a:sym typeface="+mn-ea"/>
              </a:rPr>
              <a:t>                                 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罚款伍仟元，</a:t>
            </a:r>
            <a:r>
              <a:rPr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取消中标者中标资格与实际配送者的配送资格</a:t>
            </a:r>
            <a:r>
              <a:rPr>
                <a:sym typeface="+mn-ea"/>
              </a:rPr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683260" y="476885"/>
            <a:ext cx="8372475" cy="4061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三、招标方案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              1</a:t>
            </a:r>
            <a:r>
              <a:rPr lang="zh-CN" altLang="en-US"/>
              <a:t>、</a:t>
            </a:r>
            <a:r>
              <a:rPr lang="en-US" altLang="zh-CN"/>
              <a:t> </a:t>
            </a:r>
            <a:r>
              <a:rPr lang="en-US"/>
              <a:t>200</a:t>
            </a:r>
            <a:r>
              <a:t>ml学生奶价格限价最高1.</a:t>
            </a:r>
            <a:r>
              <a:rPr lang="en-US"/>
              <a:t>7</a:t>
            </a:r>
            <a:r>
              <a:t>元/瓶，最低1.</a:t>
            </a:r>
            <a:r>
              <a:rPr lang="en-US"/>
              <a:t>65</a:t>
            </a:r>
            <a:r>
              <a:t>元/瓶</a:t>
            </a:r>
            <a:r>
              <a:rPr lang="zh-CN" altLang="en-US"/>
              <a:t>；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     </a:t>
            </a:r>
            <a:r>
              <a:rPr lang="zh-CN" altLang="en-US"/>
              <a:t>报价请保留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小数点后四位</a:t>
            </a:r>
            <a:r>
              <a:rPr lang="zh-CN" altLang="en-US"/>
              <a:t>。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2</a:t>
            </a:r>
            <a:r>
              <a:rPr lang="zh-CN" altLang="en-US"/>
              <a:t>、</a:t>
            </a:r>
            <a:r>
              <a:rPr lang="en-US" altLang="zh-CN"/>
              <a:t> </a:t>
            </a:r>
            <a:r>
              <a:rPr lang="zh-CN" altLang="en-US"/>
              <a:t>每个供应商都有</a:t>
            </a:r>
            <a:r>
              <a:rPr lang="en-US" altLang="zh-CN"/>
              <a:t> </a:t>
            </a:r>
            <a:r>
              <a:rPr lang="en-US" altLang="zh-CN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</a:t>
            </a:r>
            <a:r>
              <a:rPr lang="zh-CN" altLang="en-US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en-US" altLang="zh-CN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招标机会</a:t>
            </a:r>
            <a:r>
              <a:rPr lang="zh-CN"/>
              <a:t>，</a:t>
            </a:r>
            <a:r>
              <a:rPr 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最多中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个标</a:t>
            </a:r>
            <a:r>
              <a:rPr lang="zh-CN" altLang="en-US"/>
              <a:t>。</a:t>
            </a:r>
            <a:endParaRPr lang="en-US" altLang="zh-CN"/>
          </a:p>
          <a:p>
            <a:r>
              <a:rPr lang="en-US" altLang="zh-CN"/>
              <a:t>              3</a:t>
            </a:r>
            <a:r>
              <a:rPr lang="zh-CN" altLang="en-US"/>
              <a:t>、招标细则：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</a:t>
            </a: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）标段选择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不少于4个品牌</a:t>
            </a:r>
            <a:r>
              <a:rPr lang="zh-CN" altLang="en-US"/>
              <a:t>进行指定竞价</a:t>
            </a:r>
            <a:endParaRPr lang="zh-CN" altLang="en-US"/>
          </a:p>
          <a:p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（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）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二次平均法</a:t>
            </a:r>
            <a:r>
              <a:rPr lang="zh-CN" altLang="en-US"/>
              <a:t>，淘汰</a:t>
            </a:r>
            <a:r>
              <a:rPr lang="en-US" altLang="zh-CN"/>
              <a:t>90%</a:t>
            </a:r>
            <a:r>
              <a:rPr lang="zh-CN" altLang="en-US"/>
              <a:t>，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留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10%</a:t>
            </a:r>
            <a:r>
              <a:rPr lang="zh-CN" altLang="en-US"/>
              <a:t>报价</a:t>
            </a:r>
            <a:r>
              <a:rPr lang="zh-CN" altLang="en-US"/>
              <a:t>预选</a:t>
            </a:r>
            <a:endParaRPr lang="zh-CN" altLang="en-US"/>
          </a:p>
          <a:p>
            <a:r>
              <a:rPr lang="en-US" altLang="zh-CN"/>
              <a:t>        </a:t>
            </a:r>
            <a:r>
              <a:rPr lang="en-US" altLang="zh-CN">
                <a:sym typeface="+mn-ea"/>
              </a:rPr>
              <a:t>   4</a:t>
            </a:r>
            <a:r>
              <a:rPr lang="zh-CN" altLang="en-US">
                <a:sym typeface="+mn-ea"/>
              </a:rPr>
              <a:t>、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标段确定</a:t>
            </a:r>
            <a:r>
              <a:rPr lang="en-US" altLang="zh-CN">
                <a:sym typeface="+mn-ea"/>
              </a:rPr>
              <a:t>    </a:t>
            </a:r>
            <a:r>
              <a:rPr lang="zh-CN" altLang="en-US">
                <a:sym typeface="+mn-ea"/>
              </a:rPr>
              <a:t>各标段根据平台提供的不少于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个报价及各报价所对应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                                       </a:t>
            </a:r>
            <a:r>
              <a:rPr lang="zh-CN" altLang="en-US">
                <a:sym typeface="+mn-ea"/>
              </a:rPr>
              <a:t>的蛋白质含量，不显示品牌，确定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中标、备标各一名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四、招标流程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第一批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11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个标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95" y="4225290"/>
            <a:ext cx="7143750" cy="762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33550" y="4220845"/>
            <a:ext cx="13258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2024.08.19</a:t>
            </a:r>
            <a:endParaRPr lang="en-US" altLang="zh-CN" sz="1400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983230" y="4221480"/>
            <a:ext cx="14744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2024.08.20</a:t>
            </a:r>
            <a:r>
              <a:rPr lang="zh-CN" altLang="en-US" sz="1400"/>
              <a:t>完成</a:t>
            </a:r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4531995" y="4221480"/>
            <a:ext cx="16833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2024.08.21-22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23660" y="4221480"/>
            <a:ext cx="25946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08.23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标段选标并公示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9580" y="4987290"/>
            <a:ext cx="15474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第二批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个标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1691640" y="4980940"/>
            <a:ext cx="13258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2024.08.22</a:t>
            </a:r>
            <a:endParaRPr lang="en-US" altLang="zh-CN" sz="1400"/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3059430" y="4963795"/>
            <a:ext cx="14744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2024.08.23</a:t>
            </a:r>
            <a:r>
              <a:rPr lang="zh-CN" altLang="en-US" sz="1400"/>
              <a:t>完成</a:t>
            </a:r>
            <a:endParaRPr lang="zh-CN" altLang="en-US" sz="1400"/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4643755" y="4972050"/>
            <a:ext cx="15716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2024.08.24-25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6443980" y="4980940"/>
            <a:ext cx="23704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8.26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选标并公告，招标结束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23440" y="3789045"/>
            <a:ext cx="51581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chemeClr val="accent6">
                    <a:lumMod val="75000"/>
                  </a:schemeClr>
                </a:solidFill>
              </a:rPr>
              <a:t>说明：标段确定品牌后发布公告，选中品牌的供应商方可报价</a:t>
            </a:r>
            <a:endParaRPr lang="zh-CN" altLang="en-US" sz="14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298190" y="332740"/>
            <a:ext cx="28581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学生奶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7700" y="1080770"/>
            <a:ext cx="817753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一、供应商资格</a:t>
            </a:r>
            <a:r>
              <a:rPr lang="en-US" altLang="zh-CN">
                <a:sym typeface="+mn-ea"/>
              </a:rPr>
              <a:t>     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浙江省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</a:t>
            </a:r>
            <a:r>
              <a:rPr lang="zh-CN" altLang="en-US">
                <a:sym typeface="+mn-ea"/>
              </a:rPr>
              <a:t>的品牌牛奶</a:t>
            </a:r>
            <a:r>
              <a:rPr lang="en-US" altLang="zh-CN">
                <a:sym typeface="+mn-ea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一级代理商。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en-US" altLang="zh-CN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>
                <a:latin typeface="+mn-ea"/>
                <a:sym typeface="+mn-ea"/>
              </a:rPr>
              <a:t>报名</a:t>
            </a:r>
            <a:r>
              <a:rPr lang="zh-CN" altLang="en-US">
                <a:latin typeface="+mn-ea"/>
                <a:sym typeface="+mn-ea"/>
              </a:rPr>
              <a:t>指标：上年纳税、社保人数、货运车辆、仓储条件；配送团队。</a:t>
            </a:r>
            <a:endParaRPr lang="zh-CN" altLang="en-US">
              <a:latin typeface="+mn-ea"/>
              <a:sym typeface="+mn-ea"/>
            </a:endParaRPr>
          </a:p>
          <a:p>
            <a:endParaRPr lang="zh-CN" altLang="en-US">
              <a:latin typeface="+mn-ea"/>
              <a:sym typeface="+mn-ea"/>
            </a:endParaRP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二、供应商质量服务承诺</a:t>
            </a:r>
            <a:r>
              <a:rPr lang="en-US" altLang="zh-CN">
                <a:sym typeface="+mn-ea"/>
              </a:rPr>
              <a:t>     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  </a:t>
            </a:r>
            <a:endParaRPr lang="en-US" altLang="zh-CN"/>
          </a:p>
          <a:p>
            <a:r>
              <a:rPr lang="en-US" altLang="zh-CN">
                <a:sym typeface="+mn-ea"/>
              </a:rPr>
              <a:t> 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、质量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>
                <a:latin typeface="+mn-ea"/>
                <a:cs typeface="+mn-ea"/>
                <a:sym typeface="+mn-ea"/>
              </a:rPr>
              <a:t> </a:t>
            </a:r>
            <a:r>
              <a:rPr lang="en-US" altLang="zh-CN">
                <a:latin typeface="+mn-ea"/>
                <a:cs typeface="+mn-ea"/>
                <a:sym typeface="+mn-ea"/>
              </a:rPr>
              <a:t>    </a:t>
            </a:r>
            <a:r>
              <a:rPr lang="zh-CN" altLang="en-US">
                <a:latin typeface="+mn-ea"/>
                <a:cs typeface="+mn-ea"/>
                <a:sym typeface="+mn-ea"/>
              </a:rPr>
              <a:t>符合国家标准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B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、服务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en-US" altLang="zh-CN" b="1">
                <a:latin typeface="+mn-ea"/>
                <a:cs typeface="+mn-ea"/>
                <a:sym typeface="+mn-ea"/>
              </a:rPr>
              <a:t>  </a:t>
            </a:r>
            <a:r>
              <a:rPr lang="en-US" altLang="zh-CN">
                <a:latin typeface="+mn-ea"/>
                <a:cs typeface="+mn-ea"/>
                <a:sym typeface="+mn-ea"/>
              </a:rPr>
              <a:t>  </a:t>
            </a:r>
            <a:r>
              <a:rPr lang="zh-CN" altLang="en-US">
                <a:latin typeface="+mn-ea"/>
                <a:cs typeface="+mn-ea"/>
                <a:sym typeface="+mn-ea"/>
              </a:rPr>
              <a:t>进校</a:t>
            </a:r>
            <a:r>
              <a:rPr lang="zh-CN" altLang="en-US">
                <a:latin typeface="+mn-ea"/>
                <a:cs typeface="+mn-ea"/>
                <a:sym typeface="+mn-ea"/>
              </a:rPr>
              <a:t>车辆司机及</a:t>
            </a:r>
            <a:r>
              <a:rPr lang="zh-CN" altLang="en-US">
                <a:latin typeface="+mn-ea"/>
                <a:cs typeface="+mn-ea"/>
                <a:sym typeface="+mn-ea"/>
              </a:rPr>
              <a:t>服务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人员培训</a:t>
            </a:r>
            <a:r>
              <a:rPr lang="zh-CN" altLang="en-US">
                <a:latin typeface="+mn-ea"/>
                <a:cs typeface="+mn-ea"/>
                <a:sym typeface="+mn-ea"/>
              </a:rPr>
              <a:t>，进校车辆司机强调如下：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latin typeface="+mn-ea"/>
                <a:cs typeface="+mn-ea"/>
                <a:sym typeface="+mn-ea"/>
              </a:rPr>
              <a:t> </a:t>
            </a:r>
            <a:r>
              <a:rPr lang="en-US" altLang="zh-CN">
                <a:latin typeface="+mn-ea"/>
                <a:cs typeface="+mn-ea"/>
                <a:sym typeface="+mn-ea"/>
              </a:rPr>
              <a:t>               1</a:t>
            </a:r>
            <a:r>
              <a:rPr lang="zh-CN" altLang="en-US">
                <a:latin typeface="+mn-ea"/>
                <a:cs typeface="+mn-ea"/>
                <a:sym typeface="+mn-ea"/>
              </a:rPr>
              <a:t>、不超重、超载；</a:t>
            </a:r>
            <a:r>
              <a:rPr lang="en-US" altLang="zh-CN">
                <a:latin typeface="+mn-ea"/>
                <a:cs typeface="+mn-ea"/>
                <a:sym typeface="+mn-ea"/>
              </a:rPr>
              <a:t>      </a:t>
            </a:r>
            <a:endParaRPr lang="en-US" altLang="zh-CN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en-US" altLang="zh-CN">
                <a:latin typeface="+mn-ea"/>
                <a:cs typeface="+mn-ea"/>
                <a:sym typeface="+mn-ea"/>
              </a:rPr>
              <a:t>                2</a:t>
            </a:r>
            <a:r>
              <a:rPr lang="zh-CN" altLang="en-US">
                <a:latin typeface="+mn-ea"/>
                <a:cs typeface="+mn-ea"/>
                <a:sym typeface="+mn-ea"/>
              </a:rPr>
              <a:t>、校园内禁鸣喇叭；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latin typeface="+mn-ea"/>
                <a:cs typeface="+mn-ea"/>
                <a:sym typeface="+mn-ea"/>
              </a:rPr>
              <a:t> </a:t>
            </a:r>
            <a:r>
              <a:rPr lang="en-US" altLang="zh-CN">
                <a:latin typeface="+mn-ea"/>
                <a:cs typeface="+mn-ea"/>
                <a:sym typeface="+mn-ea"/>
              </a:rPr>
              <a:t>               3</a:t>
            </a:r>
            <a:r>
              <a:rPr lang="zh-CN" altLang="en-US">
                <a:latin typeface="+mn-ea"/>
                <a:cs typeface="+mn-ea"/>
                <a:sym typeface="+mn-ea"/>
              </a:rPr>
              <a:t>、车速不超过</a:t>
            </a:r>
            <a:r>
              <a:rPr lang="en-US" altLang="zh-CN">
                <a:latin typeface="+mn-ea"/>
                <a:cs typeface="+mn-ea"/>
                <a:sym typeface="+mn-ea"/>
              </a:rPr>
              <a:t>5</a:t>
            </a:r>
            <a:r>
              <a:rPr lang="zh-CN" altLang="en-US">
                <a:latin typeface="+mn-ea"/>
                <a:cs typeface="+mn-ea"/>
                <a:sym typeface="+mn-ea"/>
              </a:rPr>
              <a:t>公里</a:t>
            </a:r>
            <a:r>
              <a:rPr lang="en-US" altLang="zh-CN">
                <a:latin typeface="+mn-ea"/>
                <a:cs typeface="+mn-ea"/>
                <a:sym typeface="+mn-ea"/>
              </a:rPr>
              <a:t>/</a:t>
            </a:r>
            <a:r>
              <a:rPr lang="zh-CN" altLang="en-US">
                <a:latin typeface="+mn-ea"/>
                <a:cs typeface="+mn-ea"/>
                <a:sym typeface="+mn-ea"/>
              </a:rPr>
              <a:t>小时，学生下课期间停车等待。</a:t>
            </a:r>
            <a:endParaRPr lang="zh-CN" altLang="en-US">
              <a:latin typeface="+mn-ea"/>
              <a:cs typeface="+mn-ea"/>
              <a:sym typeface="+mn-ea"/>
            </a:endParaRPr>
          </a:p>
          <a:p>
            <a:endParaRPr lang="zh-CN" altLang="en-US"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、不得转包</a:t>
            </a:r>
            <a:r>
              <a:rPr lang="en-US" altLang="zh-CN">
                <a:sym typeface="+mn-ea"/>
              </a:rPr>
              <a:t>     </a:t>
            </a:r>
            <a:r>
              <a:rPr>
                <a:sym typeface="+mn-ea"/>
              </a:rPr>
              <a:t>中标后，不得委托他人进行配送，如若发现，平台将</a:t>
            </a:r>
            <a:r>
              <a:rPr lang="zh-CN">
                <a:sym typeface="+mn-ea"/>
              </a:rPr>
              <a:t>双方各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 </a:t>
            </a:r>
            <a:r>
              <a:rPr lang="en-US">
                <a:sym typeface="+mn-ea"/>
              </a:rPr>
              <a:t>                          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罚款伍仟元，</a:t>
            </a:r>
            <a:r>
              <a:rPr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取消中标者中标资格与实际配送者的配送资格</a:t>
            </a:r>
            <a:r>
              <a:rPr>
                <a:sym typeface="+mn-ea"/>
              </a:rPr>
              <a:t>。</a:t>
            </a:r>
            <a:endParaRPr lang="en-US" altLang="zh-CN"/>
          </a:p>
          <a:p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045"/>
            <a:ext cx="9158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627784" y="332656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各个标段人餐数量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28080" y="62039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最新</a:t>
            </a:r>
            <a:r>
              <a:rPr lang="zh-CN" altLang="en-US"/>
              <a:t>数据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340" y="988695"/>
            <a:ext cx="9300845" cy="59074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" y="44450"/>
            <a:ext cx="9158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683260" y="404495"/>
            <a:ext cx="8372475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三、招标方案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              1</a:t>
            </a:r>
            <a:r>
              <a:rPr lang="zh-CN" altLang="en-US"/>
              <a:t>、非学生奶按照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品牌及品项</a:t>
            </a:r>
            <a:r>
              <a:rPr lang="zh-CN" altLang="en-US"/>
              <a:t>进行分类。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2</a:t>
            </a:r>
            <a:r>
              <a:rPr lang="zh-CN" altLang="en-US"/>
              <a:t>、每个品牌供应商把最受市场欢迎的品项报给平台，品项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      </a:t>
            </a:r>
            <a:r>
              <a:rPr lang="zh-CN" altLang="en-US"/>
              <a:t>每个学期可以调整，平台委托第三方检测合格后，调查同品项牛奶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      </a:t>
            </a:r>
            <a:r>
              <a:rPr lang="zh-CN" altLang="en-US"/>
              <a:t>市场价格，制定出一个基本价，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原则上基本价比市场价低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5%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左右</a:t>
            </a:r>
            <a:r>
              <a:rPr lang="zh-CN" altLang="en-US"/>
              <a:t>。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3</a:t>
            </a:r>
            <a:r>
              <a:rPr lang="zh-CN" altLang="en-US"/>
              <a:t>、在确认各品项基本价（详见下页）的基础上，每个供应商再填报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让利率</a:t>
            </a:r>
            <a:r>
              <a:rPr lang="zh-CN" altLang="en-US"/>
              <a:t>（填报区间在4.0000-8.0000）。报价请保留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小数点后四位</a:t>
            </a:r>
            <a:r>
              <a:rPr lang="zh-CN" altLang="en-US"/>
              <a:t>。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4</a:t>
            </a:r>
            <a:r>
              <a:rPr lang="zh-CN" altLang="en-US"/>
              <a:t>、</a:t>
            </a:r>
            <a:r>
              <a:rPr lang="en-US" altLang="zh-CN"/>
              <a:t> </a:t>
            </a:r>
            <a:r>
              <a:rPr lang="zh-CN" altLang="en-US"/>
              <a:t>每个供应商都有</a:t>
            </a:r>
            <a:r>
              <a:rPr lang="en-US" altLang="zh-CN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</a:t>
            </a:r>
            <a:r>
              <a:rPr lang="zh-CN" altLang="en-US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en-US" altLang="zh-CN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招标机会</a:t>
            </a:r>
            <a:r>
              <a:rPr lang="zh-CN"/>
              <a:t>，</a:t>
            </a:r>
            <a:r>
              <a:rPr 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最多中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个标</a:t>
            </a:r>
            <a:r>
              <a:rPr lang="zh-CN" altLang="en-US"/>
              <a:t>。</a:t>
            </a:r>
            <a:endParaRPr lang="en-US" altLang="zh-CN"/>
          </a:p>
          <a:p>
            <a:r>
              <a:rPr lang="en-US" altLang="zh-CN"/>
              <a:t>            5</a:t>
            </a:r>
            <a:r>
              <a:rPr lang="zh-CN" altLang="en-US"/>
              <a:t>、招标细则：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</a:t>
            </a: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）标段选择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不少于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个品牌</a:t>
            </a:r>
            <a:r>
              <a:rPr lang="zh-CN" altLang="en-US"/>
              <a:t>进行指定竞价</a:t>
            </a:r>
            <a:endParaRPr lang="zh-CN" altLang="en-US"/>
          </a:p>
          <a:p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（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）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二次平均法</a:t>
            </a:r>
            <a:r>
              <a:rPr lang="zh-CN" altLang="en-US"/>
              <a:t>，淘汰</a:t>
            </a:r>
            <a:r>
              <a:rPr lang="en-US" altLang="zh-CN"/>
              <a:t>90%</a:t>
            </a:r>
            <a:r>
              <a:rPr lang="zh-CN" altLang="en-US"/>
              <a:t>，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留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10%</a:t>
            </a:r>
            <a:r>
              <a:rPr lang="zh-CN" altLang="en-US"/>
              <a:t>报价</a:t>
            </a:r>
            <a:r>
              <a:rPr lang="zh-CN" altLang="en-US"/>
              <a:t>预选</a:t>
            </a:r>
            <a:endParaRPr lang="zh-CN" altLang="en-US"/>
          </a:p>
          <a:p>
            <a:r>
              <a:rPr lang="en-US" altLang="zh-CN"/>
              <a:t>        </a:t>
            </a:r>
            <a:r>
              <a:rPr lang="en-US" altLang="zh-CN">
                <a:sym typeface="+mn-ea"/>
              </a:rPr>
              <a:t>   6</a:t>
            </a:r>
            <a:r>
              <a:rPr lang="zh-CN" altLang="en-US">
                <a:sym typeface="+mn-ea"/>
              </a:rPr>
              <a:t>、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标段确定</a:t>
            </a:r>
            <a:r>
              <a:rPr lang="en-US" altLang="zh-CN">
                <a:sym typeface="+mn-ea"/>
              </a:rPr>
              <a:t>    </a:t>
            </a:r>
            <a:r>
              <a:rPr lang="zh-CN" altLang="en-US">
                <a:sym typeface="+mn-ea"/>
              </a:rPr>
              <a:t>各标段根据平台提供的不少于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个报价及各报价所对应的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         </a:t>
            </a:r>
            <a:r>
              <a:rPr lang="zh-CN" altLang="en-US">
                <a:sym typeface="+mn-ea"/>
              </a:rPr>
              <a:t>品项数量，确定</a:t>
            </a:r>
            <a:r>
              <a:rPr lang="zh-CN" altLang="en-US" b="1" u="sng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双中标两名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、备标一名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四、招标流程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第一批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11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个标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5805170"/>
            <a:ext cx="7143750" cy="762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57350" y="5267325"/>
            <a:ext cx="13258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2024.08.19</a:t>
            </a:r>
            <a:endParaRPr lang="en-US" altLang="zh-CN" sz="1400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771775" y="5301615"/>
            <a:ext cx="14744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  2024.08.20</a:t>
            </a:r>
            <a:r>
              <a:rPr lang="zh-CN" altLang="en-US" sz="1400"/>
              <a:t>完成</a:t>
            </a:r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4356100" y="5301615"/>
            <a:ext cx="16833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2024.08.21-22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28080" y="5373370"/>
            <a:ext cx="2235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 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08.23  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标段选标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3215" y="5791200"/>
            <a:ext cx="15881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第二批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个标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1619250" y="5751830"/>
            <a:ext cx="13258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2024.08.22</a:t>
            </a:r>
            <a:endParaRPr lang="en-US" altLang="zh-CN" sz="1400"/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2915920" y="5805170"/>
            <a:ext cx="14744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2024.08.23</a:t>
            </a:r>
            <a:r>
              <a:rPr lang="zh-CN" altLang="en-US" sz="1400"/>
              <a:t>完成</a:t>
            </a:r>
            <a:endParaRPr lang="zh-CN" altLang="en-US" sz="1400"/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4427855" y="5805170"/>
            <a:ext cx="15716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2024.24-25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6249035" y="5775960"/>
            <a:ext cx="23704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8.26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选标并公告，招标结束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67585" y="4959350"/>
            <a:ext cx="51581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chemeClr val="accent6">
                    <a:lumMod val="75000"/>
                  </a:schemeClr>
                </a:solidFill>
              </a:rPr>
              <a:t>说明：标段确定品牌后发布公告，选中品牌的供应商方可报价</a:t>
            </a:r>
            <a:endParaRPr lang="zh-CN" altLang="en-US" sz="14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45" y="404495"/>
            <a:ext cx="8982075" cy="60483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32180" y="294640"/>
            <a:ext cx="8030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如果有意见和建议，请添加以下微信进行交流，谢谢！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2235" y="692150"/>
            <a:ext cx="6399530" cy="61175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27855" y="1340485"/>
            <a:ext cx="4034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180 5790 3666</a:t>
            </a:r>
            <a:endParaRPr lang="en-US" altLang="zh-CN" sz="2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24095" y="956310"/>
            <a:ext cx="2828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联系电话：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347864" y="476672"/>
            <a:ext cx="301653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整体时间安排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080770"/>
            <a:ext cx="7448550" cy="4695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203575" y="981075"/>
            <a:ext cx="4629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卓采云简介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99385" y="1844675"/>
            <a:ext cx="4036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1</a:t>
            </a:r>
            <a:r>
              <a:rPr lang="zh-CN" altLang="en-US"/>
              <a:t>、</a:t>
            </a:r>
            <a:r>
              <a:rPr lang="en-US" altLang="zh-CN"/>
              <a:t>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公开、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公平、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公正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771775" y="2564765"/>
            <a:ext cx="599313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 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规范、低价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/>
              <a:t>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廉洁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en-US" altLang="zh-CN"/>
              <a:t> 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成交额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1%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技术服务费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日常监管费）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对比：规模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400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亿的公益组织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水滴筹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佣金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3.6%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+mn-ea"/>
                <a:cs typeface="+mn-ea"/>
                <a:sym typeface="+mn-ea"/>
              </a:rPr>
              <a:t>4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、</a:t>
            </a:r>
            <a:r>
              <a:rPr lang="zh-CN" altLang="en-US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米、油、牛奶全部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检测合格，方能进校</a:t>
            </a:r>
            <a:endParaRPr lang="en-US" altLang="zh-CN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en-US" altLang="zh-CN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</a:t>
            </a:r>
            <a:endParaRPr lang="en-US" altLang="zh-CN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  <a:p>
            <a:r>
              <a:rPr lang="zh-CN" altLang="en-US"/>
              <a:t> </a:t>
            </a:r>
            <a:endParaRPr lang="zh-CN" altLang="en-US"/>
          </a:p>
          <a:p>
            <a:endParaRPr lang="zh-CN" altLang="en-US"/>
          </a:p>
          <a:p>
            <a:endParaRPr lang="en-US" altLang="zh-CN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50" y="1412776"/>
            <a:ext cx="6387276" cy="425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2756" y="62006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25kg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包装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东北小町米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59205" y="836295"/>
            <a:ext cx="6883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一、供应商资格</a:t>
            </a:r>
            <a:r>
              <a:rPr lang="en-US" altLang="zh-CN"/>
              <a:t>     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浙江省</a:t>
            </a:r>
            <a:r>
              <a:rPr lang="zh-CN" altLang="en-US">
                <a:solidFill>
                  <a:schemeClr val="tx1"/>
                </a:solidFill>
                <a:latin typeface="+mn-ea"/>
              </a:rPr>
              <a:t>内的东北大米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一级代理商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报名指标：上年纳税、社保人数、货运车辆、仓储条件；配送团队。</a:t>
            </a:r>
            <a:endParaRPr lang="zh-CN" altLang="en-US" sz="1600" b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6430" y="1755140"/>
            <a:ext cx="765429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二、供应商质量服务承诺</a:t>
            </a:r>
            <a:r>
              <a:rPr lang="en-US" altLang="zh-CN"/>
              <a:t>       </a:t>
            </a:r>
            <a:endParaRPr lang="en-US" altLang="zh-CN"/>
          </a:p>
          <a:p>
            <a:r>
              <a:rPr lang="en-US" altLang="zh-CN"/>
              <a:t>     </a:t>
            </a:r>
            <a:endParaRPr lang="en-US" altLang="zh-CN"/>
          </a:p>
          <a:p>
            <a:r>
              <a:rPr lang="en-US" altLang="zh-CN"/>
              <a:t>     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、质量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en-US" altLang="zh-CN">
                <a:solidFill>
                  <a:srgbClr val="FF0000"/>
                </a:solidFill>
                <a:latin typeface="+mn-ea"/>
                <a:cs typeface="+mn-ea"/>
              </a:rPr>
              <a:t>  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、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当年的新鲜东北大米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，绝不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参入陈米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。如违反，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          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罚款壹万元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，黑名单，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永远取消平台配送资格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。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        2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、发现渗水入袋引起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结块发黑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现象，第一次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罚款伍仟元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，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           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第二次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罚款壹万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。并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取消所有的中标资格。</a:t>
            </a:r>
            <a:endParaRPr lang="zh-CN" altLang="en-US" b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                  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3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、发现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毒大米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等严重危害师生健康的，根据相关法律，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           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追究相应的刑事、民事责任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。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B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、服务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en-US" altLang="zh-CN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进校</a:t>
            </a:r>
            <a:r>
              <a:rPr lang="zh-CN" altLang="en-US">
                <a:latin typeface="+mn-ea"/>
                <a:cs typeface="+mn-ea"/>
                <a:sym typeface="+mn-ea"/>
              </a:rPr>
              <a:t>车辆司机及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服务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人员培训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，进校车辆司机强调如下：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         1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、不超重、超载；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</a:t>
            </a:r>
            <a:endParaRPr lang="en-US" altLang="zh-CN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          2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、校园内禁鸣喇叭；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         3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、车速不超过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5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公里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/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小时，学生下课期间停车等待。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         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 b="1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 b="1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lang="zh-CN" altLang="en-US" b="1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                  </a:t>
            </a:r>
            <a:endParaRPr lang="en-US" altLang="zh-CN">
              <a:solidFill>
                <a:schemeClr val="tx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20215" y="662940"/>
            <a:ext cx="5587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、唯一</a:t>
            </a:r>
            <a:r>
              <a:rPr lang="en-US" altLang="zh-CN"/>
              <a:t>      </a:t>
            </a:r>
            <a:r>
              <a:t>提供本公司代理大米品牌</a:t>
            </a:r>
            <a:r>
              <a:rPr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最具优势的一款</a:t>
            </a:r>
            <a:endParaRPr b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</a:t>
            </a:r>
            <a:r>
              <a:rPr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品牌大米</a:t>
            </a:r>
            <a:r>
              <a:t>进行</a:t>
            </a:r>
            <a:r>
              <a:rPr lang="zh-CN"/>
              <a:t>竞价。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82320" y="1308100"/>
            <a:ext cx="81045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、不得转包</a:t>
            </a:r>
            <a:r>
              <a:rPr lang="en-US" altLang="zh-CN"/>
              <a:t>     </a:t>
            </a:r>
            <a:r>
              <a:t>中标后，不得委托他人进行配送，如若发现，平台将</a:t>
            </a:r>
            <a:r>
              <a:rPr lang="zh-CN"/>
              <a:t>对双方各</a:t>
            </a:r>
            <a:endParaRPr lang="zh-CN"/>
          </a:p>
          <a:p>
            <a:r>
              <a:t> </a:t>
            </a:r>
            <a:r>
              <a:rPr lang="en-US"/>
              <a:t>                           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罚款伍仟元，</a:t>
            </a:r>
            <a:r>
              <a:rPr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取消中标者中标资格与实际配送者的配送资格</a:t>
            </a:r>
            <a:r>
              <a:t>。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499110" y="1953260"/>
            <a:ext cx="8484870" cy="29311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三、招标方案</a:t>
            </a:r>
            <a:r>
              <a:rPr lang="en-US" altLang="zh-CN">
                <a:solidFill>
                  <a:schemeClr val="tx1"/>
                </a:solidFill>
              </a:rPr>
              <a:t>  </a:t>
            </a:r>
            <a:r>
              <a:rPr lang="en-US" altLang="zh-CN"/>
              <a:t>    1</a:t>
            </a:r>
            <a:r>
              <a:rPr lang="zh-CN" altLang="en-US"/>
              <a:t>、</a:t>
            </a:r>
            <a:r>
              <a:rPr lang="en-US" altLang="zh-CN"/>
              <a:t> </a:t>
            </a:r>
            <a:r>
              <a:rPr lang="zh-CN" altLang="en-US"/>
              <a:t>限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125</a:t>
            </a:r>
            <a:r>
              <a:rPr lang="zh-CN" altLang="en-US"/>
              <a:t>元，限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低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</a:t>
            </a:r>
            <a:r>
              <a:rPr lang="zh-CN" altLang="en-US"/>
              <a:t>元；报价请保留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小数点后四位</a:t>
            </a:r>
            <a:r>
              <a:rPr lang="zh-CN" altLang="en-US"/>
              <a:t>。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                 2</a:t>
            </a:r>
            <a:r>
              <a:rPr lang="zh-CN" altLang="en-US"/>
              <a:t>、</a:t>
            </a:r>
            <a:r>
              <a:rPr lang="en-US" altLang="zh-CN"/>
              <a:t> </a:t>
            </a:r>
            <a:r>
              <a:rPr lang="zh-CN" altLang="en-US"/>
              <a:t>每个供应商都有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次招标机会</a:t>
            </a:r>
            <a:r>
              <a:rPr lang="zh-CN"/>
              <a:t>，</a:t>
            </a:r>
            <a:r>
              <a:rPr 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最多中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个标</a:t>
            </a:r>
            <a:r>
              <a:rPr lang="zh-CN" altLang="en-US"/>
              <a:t>。</a:t>
            </a:r>
            <a:endParaRPr lang="en-US" altLang="zh-CN"/>
          </a:p>
          <a:p>
            <a:r>
              <a:rPr lang="en-US" altLang="zh-CN"/>
              <a:t>                                 3</a:t>
            </a:r>
            <a:r>
              <a:rPr lang="zh-CN" altLang="en-US"/>
              <a:t>、招标细则：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二次平均法</a:t>
            </a:r>
            <a:r>
              <a:rPr lang="zh-CN" altLang="en-US"/>
              <a:t>，报名</a:t>
            </a:r>
            <a:r>
              <a:rPr lang="en-US" altLang="zh-CN"/>
              <a:t>72</a:t>
            </a:r>
            <a:r>
              <a:rPr lang="zh-CN" altLang="en-US"/>
              <a:t>个淘汰</a:t>
            </a:r>
            <a:r>
              <a:rPr lang="en-US" altLang="zh-CN"/>
              <a:t>90%</a:t>
            </a:r>
            <a:r>
              <a:rPr lang="zh-CN" altLang="en-US"/>
              <a:t>，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留</a:t>
            </a:r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10%</a:t>
            </a:r>
            <a:r>
              <a:rPr lang="zh-CN" altLang="en-US"/>
              <a:t>标段预选</a:t>
            </a:r>
            <a:endParaRPr lang="zh-CN" altLang="en-US"/>
          </a:p>
          <a:p>
            <a:r>
              <a:rPr lang="en-US" altLang="zh-CN"/>
              <a:t>                                   </a:t>
            </a:r>
            <a:r>
              <a:rPr lang="en-US" altLang="zh-CN" sz="1600"/>
              <a:t>  </a:t>
            </a:r>
            <a:r>
              <a:rPr lang="en-US" altLang="zh-CN" sz="1400"/>
              <a:t>   </a:t>
            </a:r>
            <a:r>
              <a:rPr lang="zh-CN" altLang="en-US" sz="1400"/>
              <a:t>举例：</a:t>
            </a:r>
            <a:r>
              <a:rPr lang="en-US" altLang="zh-CN" sz="1400">
                <a:solidFill>
                  <a:schemeClr val="tx1"/>
                </a:solidFill>
              </a:rPr>
              <a:t>119.1111</a:t>
            </a:r>
            <a:r>
              <a:rPr lang="en-US" altLang="zh-CN" sz="1400"/>
              <a:t>     120.2222    121.3333    122.4444    123.5555    124.6666 </a:t>
            </a:r>
            <a:r>
              <a:rPr lang="en-US" altLang="zh-CN" sz="1600"/>
              <a:t> </a:t>
            </a:r>
            <a:endParaRPr lang="en-US" altLang="zh-CN" sz="1600"/>
          </a:p>
          <a:p>
            <a:r>
              <a:rPr lang="en-US" altLang="zh-CN" sz="1600"/>
              <a:t>                                          </a:t>
            </a:r>
            <a:r>
              <a:rPr lang="en-US" altLang="zh-CN" sz="1400"/>
              <a:t>  </a:t>
            </a:r>
            <a:r>
              <a:rPr lang="zh-CN" altLang="en-US" sz="1400"/>
              <a:t>去掉最高、最低价（</a:t>
            </a:r>
            <a:r>
              <a:rPr lang="en-US" altLang="zh-CN" sz="1400">
                <a:sym typeface="+mn-ea"/>
              </a:rPr>
              <a:t>120.2222+121.3333+122.4444+123.5555</a:t>
            </a:r>
            <a:r>
              <a:rPr lang="zh-CN" altLang="en-US" sz="1400">
                <a:sym typeface="+mn-ea"/>
              </a:rPr>
              <a:t>）</a:t>
            </a:r>
            <a:r>
              <a:rPr lang="en-US" altLang="zh-CN" sz="1400">
                <a:sym typeface="+mn-ea"/>
              </a:rPr>
              <a:t>/ 4 = 121.8889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                                                   </a:t>
            </a:r>
            <a:r>
              <a:rPr lang="zh-CN" altLang="en-US" sz="1400">
                <a:sym typeface="+mn-ea"/>
              </a:rPr>
              <a:t>二次平均值</a:t>
            </a:r>
            <a:r>
              <a:rPr lang="en-US" altLang="zh-CN" sz="1400">
                <a:sym typeface="+mn-ea"/>
              </a:rPr>
              <a:t>    </a:t>
            </a:r>
            <a:r>
              <a:rPr lang="zh-CN" altLang="en-US" sz="1400">
                <a:sym typeface="+mn-ea"/>
              </a:rPr>
              <a:t>（</a:t>
            </a:r>
            <a:r>
              <a:rPr lang="en-US" altLang="zh-CN" sz="1400">
                <a:sym typeface="+mn-ea"/>
              </a:rPr>
              <a:t> 121.8889+120.2222</a:t>
            </a:r>
            <a:r>
              <a:rPr lang="zh-CN" altLang="en-US" sz="1400">
                <a:sym typeface="+mn-ea"/>
              </a:rPr>
              <a:t>）</a:t>
            </a:r>
            <a:r>
              <a:rPr lang="en-US" altLang="zh-CN" sz="1400">
                <a:sym typeface="+mn-ea"/>
              </a:rPr>
              <a:t>/ 2 = 121.0556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                                                  </a:t>
            </a:r>
            <a:r>
              <a:rPr lang="zh-CN" altLang="en-US" sz="1400">
                <a:sym typeface="+mn-ea"/>
              </a:rPr>
              <a:t>留</a:t>
            </a:r>
            <a:r>
              <a:rPr lang="en-US" altLang="zh-CN" sz="1400">
                <a:sym typeface="+mn-ea"/>
              </a:rPr>
              <a:t>55</a:t>
            </a:r>
            <a:r>
              <a:rPr lang="zh-CN" altLang="en-US" sz="1400">
                <a:sym typeface="+mn-ea"/>
              </a:rPr>
              <a:t>个报名人数的</a:t>
            </a:r>
            <a:r>
              <a:rPr lang="en-US" altLang="zh-CN" sz="1400">
                <a:sym typeface="+mn-ea"/>
              </a:rPr>
              <a:t>10%</a:t>
            </a:r>
            <a:r>
              <a:rPr lang="zh-CN" altLang="en-US" sz="1400">
                <a:sym typeface="+mn-ea"/>
              </a:rPr>
              <a:t>（即留下与</a:t>
            </a:r>
            <a:r>
              <a:rPr lang="en-US" altLang="zh-CN" sz="1400">
                <a:sym typeface="+mn-ea"/>
              </a:rPr>
              <a:t>121.0556</a:t>
            </a:r>
            <a:r>
              <a:rPr lang="zh-CN" altLang="en-US" sz="1400">
                <a:sym typeface="+mn-ea"/>
              </a:rPr>
              <a:t>绝对值最接近的</a:t>
            </a:r>
            <a:r>
              <a:rPr lang="en-US" altLang="zh-CN" sz="1400">
                <a:sym typeface="+mn-ea"/>
              </a:rPr>
              <a:t>6</a:t>
            </a:r>
            <a:r>
              <a:rPr lang="zh-CN" altLang="en-US" sz="1400">
                <a:sym typeface="+mn-ea"/>
              </a:rPr>
              <a:t>个报价）</a:t>
            </a:r>
            <a:endParaRPr lang="zh-CN" altLang="en-US" sz="1400">
              <a:sym typeface="+mn-ea"/>
            </a:endParaRPr>
          </a:p>
          <a:p>
            <a:r>
              <a:rPr lang="en-US" altLang="zh-CN" sz="1400">
                <a:sym typeface="+mn-ea"/>
              </a:rPr>
              <a:t>                                       </a:t>
            </a:r>
            <a:r>
              <a:rPr lang="en-US" altLang="zh-CN">
                <a:sym typeface="+mn-ea"/>
              </a:rPr>
              <a:t>    4</a:t>
            </a:r>
            <a:r>
              <a:rPr lang="zh-CN" altLang="en-US">
                <a:sym typeface="+mn-ea"/>
              </a:rPr>
              <a:t>、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标段确定</a:t>
            </a:r>
            <a:r>
              <a:rPr lang="en-US" altLang="zh-CN">
                <a:sym typeface="+mn-ea"/>
              </a:rPr>
              <a:t>    </a:t>
            </a:r>
            <a:r>
              <a:rPr lang="zh-CN" altLang="en-US">
                <a:sym typeface="+mn-ea"/>
              </a:rPr>
              <a:t>各标段根据平台提供的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个报价及各报价所对应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                                       </a:t>
            </a:r>
            <a:r>
              <a:rPr lang="zh-CN" altLang="en-US">
                <a:sym typeface="+mn-ea"/>
              </a:rPr>
              <a:t>的指标，确定</a:t>
            </a: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中标、备标各一名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四、招标流程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第一批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11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个标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5" y="5013325"/>
            <a:ext cx="7143750" cy="762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20215" y="4653280"/>
            <a:ext cx="13258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2024.08.19</a:t>
            </a:r>
            <a:endParaRPr lang="en-US" altLang="zh-CN" sz="1400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983230" y="4653280"/>
            <a:ext cx="14744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2024.08.20</a:t>
            </a:r>
            <a:r>
              <a:rPr lang="zh-CN" altLang="en-US" sz="1400"/>
              <a:t>完成</a:t>
            </a:r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4544060" y="4653280"/>
            <a:ext cx="16833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2024.08.21-22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15735" y="4653280"/>
            <a:ext cx="2235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08.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23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标段选标公示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9115" y="4987290"/>
            <a:ext cx="1385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第二批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个标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1691640" y="4980940"/>
            <a:ext cx="13258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2024.08.22</a:t>
            </a:r>
            <a:endParaRPr lang="en-US" altLang="zh-CN" sz="1400"/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2983865" y="4963795"/>
            <a:ext cx="15500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2024.08.23</a:t>
            </a:r>
            <a:r>
              <a:rPr lang="zh-CN" altLang="en-US" sz="1400"/>
              <a:t>完成</a:t>
            </a:r>
            <a:endParaRPr lang="zh-CN" altLang="en-US" sz="1400"/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4643755" y="4972050"/>
            <a:ext cx="15716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2024.08.24-25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6443980" y="4980940"/>
            <a:ext cx="23704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8.26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选标及公告，大米结束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690880" y="493395"/>
            <a:ext cx="7902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2024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年下学期参与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小町米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竞价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供应商及品牌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公示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1196340"/>
            <a:ext cx="4007485" cy="5396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880" y="1196340"/>
            <a:ext cx="3959225" cy="53987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831850"/>
            <a:ext cx="7376160" cy="48482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64360" y="1054735"/>
            <a:ext cx="26911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升食用油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+mn-ea"/>
                <a:cs typeface="微软雅黑" panose="020B0503020204020204" pitchFamily="34" charset="-122"/>
              </a:rPr>
              <a:t>（非转基因）</a:t>
            </a:r>
            <a:endParaRPr lang="zh-CN" altLang="en-US" sz="2800">
              <a:solidFill>
                <a:srgbClr val="FF0000"/>
              </a:solidFill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32535" y="2131060"/>
            <a:ext cx="3764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剩余保质期不得少于原有保质期的</a:t>
            </a:r>
            <a:r>
              <a:rPr lang="en-US" altLang="zh-CN" sz="1200"/>
              <a:t> 1/2 </a:t>
            </a:r>
            <a:r>
              <a:rPr lang="zh-CN" altLang="en-US" sz="1200"/>
              <a:t>（即</a:t>
            </a:r>
            <a:r>
              <a:rPr lang="en-US" altLang="zh-CN" sz="1200"/>
              <a:t>9</a:t>
            </a:r>
            <a:r>
              <a:rPr lang="zh-CN" altLang="en-US" sz="1200"/>
              <a:t>个月）</a:t>
            </a:r>
            <a:endParaRPr lang="zh-CN" altLang="en-US" sz="12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50.45,&quot;left&quot;:31.5,&quot;top&quot;:366.4,&quot;width&quot;:662.55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50.45,&quot;left&quot;:31.5,&quot;top&quot;:366.4,&quot;width&quot;:662.55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50.45,&quot;left&quot;:31.5,&quot;top&quot;:366.4,&quot;width&quot;:662.55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0.45,&quot;left&quot;:31.5,&quot;top&quot;:366.4,&quot;width&quot;:662.55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0.45,&quot;left&quot;:31.5,&quot;top&quot;:366.4,&quot;width&quot;:662.55}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PP_MARK_KEY" val="0ba0af03-2f3e-437d-a534-5fde7aea6536"/>
  <p:tag name="COMMONDATA" val="eyJoZGlkIjoiOGYwMjJkZjZmN2VjZTJjYTgzMTYzMDMyNDJjNDYyN2UifQ=="/>
  <p:tag name="commondata" val="eyJoZGlkIjoiNTcxYTFjZTg2Yjc2ZThlM2NlMzNmNTZmMWMyZmZiZWQ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50.45,&quot;left&quot;:31.5,&quot;top&quot;:366.4,&quot;width&quot;:662.55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50.45,&quot;left&quot;:31.5,&quot;top&quot;:366.4,&quot;width&quot;:662.55}"/>
</p:tagLst>
</file>

<file path=ppt/tags/tag8.xml><?xml version="1.0" encoding="utf-8"?>
<p:tagLst xmlns:p="http://schemas.openxmlformats.org/presentationml/2006/main">
  <p:tag name="KSO_WM_DIAGRAM_VIRTUALLY_FRAME" val="{&quot;height&quot;:50.45,&quot;left&quot;:31.5,&quot;top&quot;:366.4,&quot;width&quot;:662.55}"/>
</p:tagLst>
</file>

<file path=ppt/tags/tag9.xml><?xml version="1.0" encoding="utf-8"?>
<p:tagLst xmlns:p="http://schemas.openxmlformats.org/presentationml/2006/main">
  <p:tag name="KSO_WM_DIAGRAM_VIRTUALLY_FRAME" val="{&quot;height&quot;:50.45,&quot;left&quot;:31.5,&quot;top&quot;:366.4,&quot;width&quot;:662.5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5920</Words>
  <Application>WPS 演示</Application>
  <PresentationFormat>全屏显示(4:3)</PresentationFormat>
  <Paragraphs>337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2023年下学期 （2023年8月-2024年2月）  义乌市教育系统 </dc:title>
  <dc:creator>Administrator</dc:creator>
  <cp:lastModifiedBy>猥琐小烂仔</cp:lastModifiedBy>
  <cp:revision>163</cp:revision>
  <dcterms:created xsi:type="dcterms:W3CDTF">2023-07-08T01:16:00Z</dcterms:created>
  <dcterms:modified xsi:type="dcterms:W3CDTF">2024-08-14T08:57:04Z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DAA0EBD2222C47518F7DE0CA3C73F9CF_13</vt:lpwstr>
  </property>
  <property fmtid="{D5CDD505-2E9C-101B-9397-08002B2CF9AE}" pid="3" name="KSOProductBuildVer">
    <vt:lpwstr>2052-12.1.0.16929</vt:lpwstr>
  </property>
</Properties>
</file>